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6858000" cy="9144000"/>
  <p:notesSz cx="6858000" cy="9144000"/>
  <p:defaultTextStyle>
    <a:lvl1pPr>
      <a:defRPr>
        <a:solidFill>
          <a:srgbClr val="003366"/>
        </a:solidFill>
        <a:latin typeface="Arial"/>
        <a:ea typeface="Arial"/>
        <a:cs typeface="Arial"/>
        <a:sym typeface="Arial"/>
      </a:defRPr>
    </a:lvl1pPr>
    <a:lvl2pPr indent="457200">
      <a:defRPr>
        <a:solidFill>
          <a:srgbClr val="003366"/>
        </a:solidFill>
        <a:latin typeface="Arial"/>
        <a:ea typeface="Arial"/>
        <a:cs typeface="Arial"/>
        <a:sym typeface="Arial"/>
      </a:defRPr>
    </a:lvl2pPr>
    <a:lvl3pPr indent="914400">
      <a:defRPr>
        <a:solidFill>
          <a:srgbClr val="003366"/>
        </a:solidFill>
        <a:latin typeface="Arial"/>
        <a:ea typeface="Arial"/>
        <a:cs typeface="Arial"/>
        <a:sym typeface="Arial"/>
      </a:defRPr>
    </a:lvl3pPr>
    <a:lvl4pPr indent="1371600">
      <a:defRPr>
        <a:solidFill>
          <a:srgbClr val="003366"/>
        </a:solidFill>
        <a:latin typeface="Arial"/>
        <a:ea typeface="Arial"/>
        <a:cs typeface="Arial"/>
        <a:sym typeface="Arial"/>
      </a:defRPr>
    </a:lvl4pPr>
    <a:lvl5pPr indent="1828800">
      <a:defRPr>
        <a:solidFill>
          <a:srgbClr val="003366"/>
        </a:solidFill>
        <a:latin typeface="Arial"/>
        <a:ea typeface="Arial"/>
        <a:cs typeface="Arial"/>
        <a:sym typeface="Arial"/>
      </a:defRPr>
    </a:lvl5pPr>
    <a:lvl6pPr>
      <a:defRPr>
        <a:solidFill>
          <a:srgbClr val="003366"/>
        </a:solidFill>
        <a:latin typeface="Arial"/>
        <a:ea typeface="Arial"/>
        <a:cs typeface="Arial"/>
        <a:sym typeface="Arial"/>
      </a:defRPr>
    </a:lvl6pPr>
    <a:lvl7pPr>
      <a:defRPr>
        <a:solidFill>
          <a:srgbClr val="003366"/>
        </a:solidFill>
        <a:latin typeface="Arial"/>
        <a:ea typeface="Arial"/>
        <a:cs typeface="Arial"/>
        <a:sym typeface="Arial"/>
      </a:defRPr>
    </a:lvl7pPr>
    <a:lvl8pPr>
      <a:defRPr>
        <a:solidFill>
          <a:srgbClr val="003366"/>
        </a:solidFill>
        <a:latin typeface="Arial"/>
        <a:ea typeface="Arial"/>
        <a:cs typeface="Arial"/>
        <a:sym typeface="Arial"/>
      </a:defRPr>
    </a:lvl8pPr>
    <a:lvl9pPr>
      <a:defRPr>
        <a:solidFill>
          <a:srgbClr val="003366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ECEC"/>
          </a:solidFill>
        </a:fill>
      </a:tcStyle>
    </a:wholeTbl>
    <a:band2H>
      <a:tcTxStyle b="def" i="def"/>
      <a:tcStyle>
        <a:tcBdr/>
        <a:fill>
          <a:solidFill>
            <a:srgbClr val="E7F6F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E6DA"/>
          </a:solidFill>
        </a:fill>
      </a:tcStyle>
    </a:wholeTbl>
    <a:band2H>
      <a:tcTxStyle b="def" i="def"/>
      <a:tcStyle>
        <a:tcBdr/>
        <a:fill>
          <a:solidFill>
            <a:srgbClr val="EDF3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CD2"/>
          </a:solidFill>
        </a:fill>
      </a:tcStyle>
    </a:wholeTbl>
    <a:band2H>
      <a:tcTxStyle b="def" i="def"/>
      <a:tcStyle>
        <a:tcBdr/>
        <a:fill>
          <a:solidFill>
            <a:srgbClr val="E6E7E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5"/>
          <p:cNvGrpSpPr/>
          <p:nvPr/>
        </p:nvGrpSpPr>
        <p:grpSpPr>
          <a:xfrm>
            <a:off x="0" y="-1"/>
            <a:ext cx="4400550" cy="9144002"/>
            <a:chOff x="0" y="0"/>
            <a:chExt cx="4400550" cy="9144000"/>
          </a:xfrm>
        </p:grpSpPr>
        <p:sp>
          <p:nvSpPr>
            <p:cNvPr id="13" name="Shape 13"/>
            <p:cNvSpPr/>
            <p:nvPr/>
          </p:nvSpPr>
          <p:spPr>
            <a:xfrm>
              <a:off x="0" y="-1"/>
              <a:ext cx="3429000" cy="9144002"/>
            </a:xfrm>
            <a:prstGeom prst="rect">
              <a:avLst/>
            </a:prstGeom>
            <a:solidFill>
              <a:srgbClr val="99CC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>
              <a:off x="514350" y="1320799"/>
              <a:ext cx="3886200" cy="254000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2724150" y="6519862"/>
            <a:ext cx="3657600" cy="425451"/>
            <a:chOff x="0" y="0"/>
            <a:chExt cx="3657599" cy="425450"/>
          </a:xfrm>
        </p:grpSpPr>
        <p:sp>
          <p:nvSpPr>
            <p:cNvPr id="16" name="Shape 16"/>
            <p:cNvSpPr/>
            <p:nvPr/>
          </p:nvSpPr>
          <p:spPr>
            <a:xfrm flipH="1">
              <a:off x="0" y="-1"/>
              <a:ext cx="3470672" cy="423335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7" name="Shape 17"/>
            <p:cNvSpPr/>
            <p:nvPr/>
          </p:nvSpPr>
          <p:spPr>
            <a:xfrm>
              <a:off x="3462337" y="0"/>
              <a:ext cx="19526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765" y="0"/>
                    <a:pt x="21600" y="4835"/>
                    <a:pt x="21600" y="10800"/>
                  </a:cubicBezTo>
                  <a:lnTo>
                    <a:pt x="21600" y="10800"/>
                  </a:lnTo>
                  <a:cubicBezTo>
                    <a:pt x="21600" y="16765"/>
                    <a:pt x="16765" y="21600"/>
                    <a:pt x="108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19" name="Shape 19"/>
          <p:cNvSpPr/>
          <p:nvPr>
            <p:ph type="sldNum" sz="quarter" idx="2"/>
          </p:nvPr>
        </p:nvSpPr>
        <p:spPr>
          <a:xfrm>
            <a:off x="57150" y="8115624"/>
            <a:ext cx="441325" cy="868039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-1" y="-1"/>
            <a:ext cx="5715002" cy="9144002"/>
            <a:chOff x="0" y="0"/>
            <a:chExt cx="5715000" cy="9144000"/>
          </a:xfrm>
        </p:grpSpPr>
        <p:grpSp>
          <p:nvGrpSpPr>
            <p:cNvPr id="4" name="Group 4"/>
            <p:cNvGrpSpPr/>
            <p:nvPr/>
          </p:nvGrpSpPr>
          <p:grpSpPr>
            <a:xfrm>
              <a:off x="-1" y="-1"/>
              <a:ext cx="2400301" cy="9144002"/>
              <a:chOff x="0" y="0"/>
              <a:chExt cx="2400300" cy="9144000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-1" y="-1"/>
                <a:ext cx="571502" cy="9144002"/>
              </a:xfrm>
              <a:prstGeom prst="rect">
                <a:avLst/>
              </a:prstGeom>
              <a:solidFill>
                <a:srgbClr val="99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342900" y="-1"/>
                <a:ext cx="2057400" cy="1555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1600" y="14106"/>
                    </a:lnTo>
                    <a:lnTo>
                      <a:pt x="4750" y="14165"/>
                    </a:lnTo>
                    <a:lnTo>
                      <a:pt x="4425" y="14106"/>
                    </a:lnTo>
                    <a:lnTo>
                      <a:pt x="3850" y="14371"/>
                    </a:lnTo>
                    <a:cubicBezTo>
                      <a:pt x="3625" y="14635"/>
                      <a:pt x="3288" y="15076"/>
                      <a:pt x="3075" y="15605"/>
                    </a:cubicBezTo>
                    <a:cubicBezTo>
                      <a:pt x="2863" y="16134"/>
                      <a:pt x="2688" y="16869"/>
                      <a:pt x="2575" y="17544"/>
                    </a:cubicBezTo>
                    <a:cubicBezTo>
                      <a:pt x="2463" y="18220"/>
                      <a:pt x="2425" y="18896"/>
                      <a:pt x="2400" y="19572"/>
                    </a:cubicBezTo>
                    <a:lnTo>
                      <a:pt x="240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171450" y="2641599"/>
              <a:ext cx="5543550" cy="425451"/>
              <a:chOff x="0" y="0"/>
              <a:chExt cx="5543549" cy="425450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285750" y="-1"/>
                <a:ext cx="5257800" cy="423335"/>
              </a:xfrm>
              <a:prstGeom prst="roundRect">
                <a:avLst>
                  <a:gd name="adj" fmla="val 0"/>
                </a:avLst>
              </a:pr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6" name="Shape 6"/>
              <p:cNvSpPr/>
              <p:nvPr/>
            </p:nvSpPr>
            <p:spPr>
              <a:xfrm flipH="1">
                <a:off x="0" y="0"/>
                <a:ext cx="295275" cy="425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10800" y="0"/>
                    </a:lnTo>
                    <a:cubicBezTo>
                      <a:pt x="16765" y="0"/>
                      <a:pt x="21600" y="4835"/>
                      <a:pt x="21600" y="10800"/>
                    </a:cubicBezTo>
                    <a:lnTo>
                      <a:pt x="21600" y="10800"/>
                    </a:lnTo>
                    <a:cubicBezTo>
                      <a:pt x="21600" y="16765"/>
                      <a:pt x="16765" y="21600"/>
                      <a:pt x="108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</p:grpSp>
      <p:sp>
        <p:nvSpPr>
          <p:cNvPr id="9" name="Shape 9"/>
          <p:cNvSpPr/>
          <p:nvPr>
            <p:ph type="sldNum" sz="quarter" idx="2"/>
          </p:nvPr>
        </p:nvSpPr>
        <p:spPr>
          <a:xfrm>
            <a:off x="63500" y="8106099"/>
            <a:ext cx="439738" cy="868039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5pPr>
      <a:lvl6pPr indent="457200"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6pPr>
      <a:lvl7pPr indent="914400"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7pPr>
      <a:lvl8pPr indent="1371600"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8pPr>
      <a:lvl9pPr indent="1828800"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Clr>
          <a:srgbClr val="003366"/>
        </a:buClr>
        <a:buSzPct val="75000"/>
        <a:buFont typeface="Wingdings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Clr>
          <a:srgbClr val="003366"/>
        </a:buClr>
        <a:buSzPct val="75000"/>
        <a:buFont typeface="Wingdings"/>
        <a:buChar char="–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2pPr>
      <a:lvl3pPr marL="1234439" indent="-320039">
        <a:spcBef>
          <a:spcPts val="600"/>
        </a:spcBef>
        <a:buClr>
          <a:srgbClr val="003366"/>
        </a:buClr>
        <a:buSzPct val="75000"/>
        <a:buFont typeface="Wingdings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3pPr>
      <a:lvl4pPr marL="1727200" indent="-355600">
        <a:spcBef>
          <a:spcPts val="600"/>
        </a:spcBef>
        <a:buClr>
          <a:srgbClr val="003366"/>
        </a:buClr>
        <a:buSzPct val="80000"/>
        <a:buFont typeface="Wingdings"/>
        <a:buChar char="–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4pPr>
      <a:lvl5pPr marL="2184400" indent="-355600">
        <a:spcBef>
          <a:spcPts val="600"/>
        </a:spcBef>
        <a:buClr>
          <a:srgbClr val="003366"/>
        </a:buClr>
        <a:buSzPct val="65000"/>
        <a:buFont typeface="Wingdings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5pPr>
      <a:lvl6pPr marL="26416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6pPr>
      <a:lvl7pPr marL="30988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7pPr>
      <a:lvl8pPr marL="35560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8pPr>
      <a:lvl9pPr marL="40132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9pPr>
    </p:bodyStyle>
    <p:otherStyle>
      <a:lvl1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 idx="4294967295"/>
          </p:nvPr>
        </p:nvSpPr>
        <p:spPr>
          <a:xfrm>
            <a:off x="886295" y="1692745"/>
            <a:ext cx="5428310" cy="1796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 b="0">
                <a:solidFill>
                  <a:srgbClr val="00336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3366"/>
                </a:solidFill>
              </a:rPr>
              <a:t>Take Time to Make Time</a:t>
            </a:r>
          </a:p>
        </p:txBody>
      </p:sp>
      <p:sp>
        <p:nvSpPr>
          <p:cNvPr id="24" name="Shape 24"/>
          <p:cNvSpPr/>
          <p:nvPr>
            <p:ph type="body" idx="4294967295"/>
          </p:nvPr>
        </p:nvSpPr>
        <p:spPr>
          <a:xfrm>
            <a:off x="3505200" y="3903662"/>
            <a:ext cx="3009900" cy="2428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marL="0" indent="0">
              <a:buSzTx/>
              <a:buNone/>
              <a:defRPr>
                <a:solidFill>
                  <a:srgbClr val="00666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6666"/>
                </a:solidFill>
              </a:rPr>
              <a:t>Effective Time Management</a:t>
            </a:r>
            <a:endParaRPr sz="2800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b="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Take Time to Make Time</a:t>
            </a:r>
          </a:p>
        </p:txBody>
      </p:sp>
      <p:sp>
        <p:nvSpPr>
          <p:cNvPr id="27" name="Shape 27"/>
          <p:cNvSpPr/>
          <p:nvPr>
            <p:ph type="body" idx="4294967295"/>
          </p:nvPr>
        </p:nvSpPr>
        <p:spPr>
          <a:xfrm>
            <a:off x="628650" y="31496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812800" indent="-8128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Schedule fixed blocks of time first</a:t>
            </a:r>
            <a:endParaRPr sz="28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Committed time</a:t>
            </a:r>
            <a:endParaRPr sz="24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Job</a:t>
            </a:r>
            <a:endParaRPr sz="20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Family responsibilities</a:t>
            </a:r>
            <a:endParaRPr sz="20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Volunteer commitments</a:t>
            </a:r>
            <a:endParaRPr sz="20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Class/study time</a:t>
            </a:r>
            <a:endParaRPr sz="20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Flexible time</a:t>
            </a:r>
            <a:endParaRPr sz="24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Exercise</a:t>
            </a:r>
            <a:endParaRPr sz="20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Leisure activities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b="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Take Time to Make Time</a:t>
            </a:r>
          </a:p>
        </p:txBody>
      </p:sp>
      <p:sp>
        <p:nvSpPr>
          <p:cNvPr id="30" name="Shape 30"/>
          <p:cNvSpPr/>
          <p:nvPr>
            <p:ph type="body" idx="4294967295"/>
          </p:nvPr>
        </p:nvSpPr>
        <p:spPr>
          <a:xfrm>
            <a:off x="533400" y="39624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812800" indent="-8128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Set realistic goals</a:t>
            </a:r>
            <a:endParaRPr sz="28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Set clear starting and stopping times</a:t>
            </a:r>
            <a:endParaRPr sz="24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Avoid marathon sessions </a:t>
            </a:r>
            <a:endParaRPr sz="24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Break large tasks into smaller reasonable “chunks”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b="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Take Time to Make Time</a:t>
            </a:r>
          </a:p>
        </p:txBody>
      </p:sp>
      <p:sp>
        <p:nvSpPr>
          <p:cNvPr id="33" name="Shape 33"/>
          <p:cNvSpPr/>
          <p:nvPr>
            <p:ph type="body" idx="4294967295"/>
          </p:nvPr>
        </p:nvSpPr>
        <p:spPr>
          <a:xfrm>
            <a:off x="685800" y="35052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812800" indent="-8128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Strategies</a:t>
            </a:r>
            <a:endParaRPr sz="28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Prioritize tasks</a:t>
            </a:r>
            <a:endParaRPr sz="24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Weed out low priority tasks – skim materials, read summaries</a:t>
            </a:r>
            <a:endParaRPr sz="20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Allow flexibility – plan for the unexpected</a:t>
            </a:r>
            <a:endParaRPr sz="24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Pinpoint your personal time-wasters</a:t>
            </a:r>
            <a:endParaRPr sz="24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TV</a:t>
            </a:r>
            <a:endParaRPr sz="20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Phone</a:t>
            </a:r>
            <a:endParaRPr sz="20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Computer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b="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Take Time to Make Time</a:t>
            </a:r>
          </a:p>
        </p:txBody>
      </p:sp>
      <p:sp>
        <p:nvSpPr>
          <p:cNvPr id="36" name="Shape 36"/>
          <p:cNvSpPr/>
          <p:nvPr>
            <p:ph type="body" idx="4294967295"/>
          </p:nvPr>
        </p:nvSpPr>
        <p:spPr>
          <a:xfrm>
            <a:off x="342899" y="3657600"/>
            <a:ext cx="6172202" cy="6034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742950" indent="-28575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Pay attention to your attention</a:t>
            </a:r>
            <a:endParaRPr sz="2400">
              <a:solidFill>
                <a:srgbClr val="003366"/>
              </a:solidFill>
            </a:endParaRPr>
          </a:p>
          <a:p>
            <a:pPr lvl="2" marL="1143000" indent="-228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Jot down notes of things you think of when you are trying to study</a:t>
            </a:r>
            <a:endParaRPr sz="2000">
              <a:solidFill>
                <a:srgbClr val="003366"/>
              </a:solidFill>
            </a:endParaRPr>
          </a:p>
          <a:p>
            <a:pPr lvl="1" marL="742950" indent="-28575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Use waiting time productively</a:t>
            </a:r>
            <a:endParaRPr sz="2400">
              <a:solidFill>
                <a:srgbClr val="003366"/>
              </a:solidFill>
            </a:endParaRPr>
          </a:p>
          <a:p>
            <a:pPr lvl="2" marL="1143000" indent="-228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3X5 cards, audio tapes, etc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b="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Take Time to Make Time</a:t>
            </a:r>
          </a:p>
        </p:txBody>
      </p:sp>
      <p:sp>
        <p:nvSpPr>
          <p:cNvPr id="39" name="Shape 39"/>
          <p:cNvSpPr/>
          <p:nvPr>
            <p:ph type="body" idx="4294967295"/>
          </p:nvPr>
        </p:nvSpPr>
        <p:spPr>
          <a:xfrm>
            <a:off x="609600" y="38862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1035050" indent="-57785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Use a regular study area</a:t>
            </a:r>
            <a:endParaRPr sz="2400">
              <a:solidFill>
                <a:srgbClr val="003366"/>
              </a:solidFill>
            </a:endParaRPr>
          </a:p>
          <a:p>
            <a:pPr lvl="2" marL="1409700" indent="-4953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Know your most productive time of day</a:t>
            </a:r>
            <a:endParaRPr sz="2000">
              <a:solidFill>
                <a:srgbClr val="003366"/>
              </a:solidFill>
            </a:endParaRPr>
          </a:p>
          <a:p>
            <a:pPr lvl="2" marL="1409700" indent="-4953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Study your least favorite subject first</a:t>
            </a:r>
            <a:endParaRPr sz="2000">
              <a:solidFill>
                <a:srgbClr val="003366"/>
              </a:solidFill>
            </a:endParaRPr>
          </a:p>
          <a:p>
            <a:pPr lvl="2" marL="1409700" indent="-4953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Study at least 2 hours for every hour in class</a:t>
            </a:r>
            <a:endParaRPr sz="2000">
              <a:solidFill>
                <a:srgbClr val="003366"/>
              </a:solidFill>
            </a:endParaRPr>
          </a:p>
          <a:p>
            <a:pPr lvl="2" marL="1409700" indent="-4953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Avoid noise distractions</a:t>
            </a:r>
            <a:endParaRPr sz="2000">
              <a:solidFill>
                <a:srgbClr val="003366"/>
              </a:solidFill>
            </a:endParaRPr>
          </a:p>
          <a:p>
            <a:pPr lvl="1" marL="1035050" indent="-57785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Delegate tasks </a:t>
            </a:r>
            <a:endParaRPr sz="2400">
              <a:solidFill>
                <a:srgbClr val="003366"/>
              </a:solidFill>
            </a:endParaRPr>
          </a:p>
          <a:p>
            <a:pPr lvl="2" marL="1409700" indent="-4953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Learn to say “no”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 idx="4294967295"/>
          </p:nvPr>
        </p:nvSpPr>
        <p:spPr>
          <a:xfrm>
            <a:off x="645865" y="1090365"/>
            <a:ext cx="5794870" cy="1375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b="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Take Time to Make Time</a:t>
            </a:r>
          </a:p>
        </p:txBody>
      </p:sp>
      <p:sp>
        <p:nvSpPr>
          <p:cNvPr id="42" name="Shape 42"/>
          <p:cNvSpPr/>
          <p:nvPr>
            <p:ph type="body" idx="4294967295"/>
          </p:nvPr>
        </p:nvSpPr>
        <p:spPr>
          <a:xfrm>
            <a:off x="685800" y="3581400"/>
            <a:ext cx="5770563" cy="496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812800" indent="-8128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Skills:</a:t>
            </a:r>
            <a:endParaRPr sz="28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“to do” lists</a:t>
            </a:r>
            <a:endParaRPr sz="24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Daily/weekly planner</a:t>
            </a:r>
            <a:endParaRPr sz="24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Long term planner</a:t>
            </a:r>
            <a:endParaRPr sz="24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Recurring items</a:t>
            </a:r>
            <a:endParaRPr sz="20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Fight procrastination </a:t>
            </a:r>
            <a:endParaRPr sz="2400">
              <a:solidFill>
                <a:srgbClr val="003366"/>
              </a:solidFill>
            </a:endParaRPr>
          </a:p>
          <a:p>
            <a:pPr lvl="1" marL="1168400" indent="-711200">
              <a:spcBef>
                <a:spcPts val="500"/>
              </a:spcBef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Write out goals</a:t>
            </a:r>
            <a:endParaRPr sz="2400">
              <a:solidFill>
                <a:srgbClr val="003366"/>
              </a:solidFill>
            </a:endParaRPr>
          </a:p>
          <a:p>
            <a:pPr lvl="2" marL="1524000" indent="-60960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3366"/>
                </a:solidFill>
              </a:rPr>
              <a:t>set deadlines for yourself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3366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8F8F8F"/>
      </a:accent3>
      <a:accent4>
        <a:srgbClr val="002C57"/>
      </a:accent4>
      <a:accent5>
        <a:srgbClr val="ADE0E0"/>
      </a:accent5>
      <a:accent6>
        <a:srgbClr val="8BB9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8F8F8F"/>
      </a:accent3>
      <a:accent4>
        <a:srgbClr val="002C57"/>
      </a:accent4>
      <a:accent5>
        <a:srgbClr val="ADE0E0"/>
      </a:accent5>
      <a:accent6>
        <a:srgbClr val="8BB9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